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9" r:id="rId3"/>
    <p:sldId id="260" r:id="rId4"/>
    <p:sldId id="261" r:id="rId5"/>
    <p:sldId id="276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4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19140000">
            <a:off x="549073" y="1272030"/>
            <a:ext cx="5648623" cy="1584757"/>
          </a:xfrm>
        </p:spPr>
        <p:txBody>
          <a:bodyPr/>
          <a:lstStyle/>
          <a:p>
            <a:r>
              <a:rPr lang="ru-RU" sz="4400" b="1" dirty="0" smtClean="0"/>
              <a:t>НОВЫЕ ФОРМЫ И МЕТОДЫ ОБУЧЕНИЯ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i="1" dirty="0"/>
              <a:t>М</a:t>
            </a:r>
            <a:r>
              <a:rPr lang="ru-RU" i="1" dirty="0" smtClean="0"/>
              <a:t>етодист Гильмуллина Я.Т.</a:t>
            </a:r>
            <a:endParaRPr lang="ru-RU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63888" y="4725144"/>
            <a:ext cx="5472608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2000" b="1" i="1" dirty="0" smtClean="0"/>
              <a:t>«</a:t>
            </a:r>
            <a:r>
              <a:rPr lang="ru-RU" sz="2000" b="1" i="1" dirty="0"/>
              <a:t>Если ученик не научился сам ничего творить, то и в жизни он всегда будет только подражать, копировать, так как мало таких, которые бы, научившись копировать, умели сделать самостоятельное приложение этих сведений</a:t>
            </a:r>
            <a:r>
              <a:rPr lang="ru-RU" sz="2000" b="1" i="1" dirty="0" smtClean="0"/>
              <a:t>».</a:t>
            </a:r>
          </a:p>
          <a:p>
            <a:pPr algn="r"/>
            <a:r>
              <a:rPr lang="ru-RU" sz="2000" b="1" i="1" dirty="0"/>
              <a:t>Л.Н. </a:t>
            </a:r>
            <a:r>
              <a:rPr lang="ru-RU" sz="2000" b="1" i="1" dirty="0" smtClean="0"/>
              <a:t>Толстой</a:t>
            </a:r>
            <a:endParaRPr lang="ru-RU" sz="20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392488" y="3257689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+mj-lt"/>
                <a:ea typeface="Calibri" panose="020F0502020204030204" pitchFamily="34" charset="0"/>
              </a:rPr>
              <a:t>Правильно </a:t>
            </a:r>
            <a:r>
              <a:rPr lang="ru-RU" sz="2000" i="1" dirty="0">
                <a:solidFill>
                  <a:schemeClr val="accent2">
                    <a:lumMod val="50000"/>
                  </a:schemeClr>
                </a:solidFill>
                <a:latin typeface="+mj-lt"/>
                <a:ea typeface="Calibri" panose="020F0502020204030204" pitchFamily="34" charset="0"/>
              </a:rPr>
              <a:t>осуществляемое обучение должно происходить по обоюдному желанию учителя и </a:t>
            </a: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+mj-lt"/>
                <a:ea typeface="Calibri" panose="020F0502020204030204" pitchFamily="34" charset="0"/>
              </a:rPr>
              <a:t>ученика.</a:t>
            </a:r>
          </a:p>
          <a:p>
            <a:pPr algn="r"/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Пифагор</a:t>
            </a:r>
            <a:endParaRPr lang="ru-RU" sz="2000" i="1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124265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88640"/>
            <a:ext cx="820891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+mj-lt"/>
              </a:rPr>
              <a:t>От учащегося требуется, в первую очередь, тихо вести себя на уроке, внимательно слушать и записывать объяснения преподавателя, а затем, при опросе или на экзамене (зачете), вспомнить и повторить те объяснения, которые давал преподаватель на занятиях. Целью обучения в этом случае является усвоение учащимися некоторой суммы знаний, умений и навыков. Естественно, что обучение приобретает теоретический характер.</a:t>
            </a:r>
          </a:p>
        </p:txBody>
      </p:sp>
      <p:pic>
        <p:nvPicPr>
          <p:cNvPr id="1026" name="Picture 2" descr="C:\Users\Наталья\Desktop\ЯНА\Новая папка\im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2401" y="2420888"/>
            <a:ext cx="6613975" cy="41044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07360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332656"/>
            <a:ext cx="688624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dirty="0" err="1">
                <a:latin typeface="+mj-lt"/>
              </a:rPr>
              <a:t>Teacher</a:t>
            </a:r>
            <a:r>
              <a:rPr lang="ru-RU" sz="4400" dirty="0">
                <a:latin typeface="+mj-lt"/>
              </a:rPr>
              <a:t> </a:t>
            </a:r>
            <a:r>
              <a:rPr lang="ru-RU" sz="4400" dirty="0" err="1">
                <a:latin typeface="+mj-lt"/>
              </a:rPr>
              <a:t>centered</a:t>
            </a:r>
            <a:r>
              <a:rPr lang="ru-RU" sz="4400" dirty="0">
                <a:latin typeface="+mj-lt"/>
              </a:rPr>
              <a:t> </a:t>
            </a:r>
            <a:r>
              <a:rPr lang="ru-RU" sz="4400" dirty="0" err="1">
                <a:latin typeface="+mj-lt"/>
              </a:rPr>
              <a:t>education</a:t>
            </a:r>
            <a:endParaRPr lang="ru-RU" sz="4400" dirty="0">
              <a:latin typeface="+mj-lt"/>
            </a:endParaRPr>
          </a:p>
        </p:txBody>
      </p:sp>
      <p:pic>
        <p:nvPicPr>
          <p:cNvPr id="2050" name="Picture 2" descr="C:\Users\Наталья\Desktop\ЯНА\Новая папка\24785009-music-teacher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077"/>
          <a:stretch/>
        </p:blipFill>
        <p:spPr bwMode="auto">
          <a:xfrm>
            <a:off x="1043608" y="1268760"/>
            <a:ext cx="7401585" cy="471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07360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7524" y="332656"/>
            <a:ext cx="626684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 err="1">
                <a:latin typeface="+mj-lt"/>
              </a:rPr>
              <a:t>Student</a:t>
            </a:r>
            <a:r>
              <a:rPr lang="ru-RU" sz="4000" dirty="0">
                <a:latin typeface="+mj-lt"/>
              </a:rPr>
              <a:t> </a:t>
            </a:r>
            <a:r>
              <a:rPr lang="ru-RU" sz="4000" dirty="0" err="1">
                <a:latin typeface="+mj-lt"/>
              </a:rPr>
              <a:t>centered</a:t>
            </a:r>
            <a:r>
              <a:rPr lang="ru-RU" sz="4000" dirty="0">
                <a:latin typeface="+mj-lt"/>
              </a:rPr>
              <a:t> </a:t>
            </a:r>
            <a:r>
              <a:rPr lang="ru-RU" sz="4000" dirty="0" err="1">
                <a:latin typeface="+mj-lt"/>
              </a:rPr>
              <a:t>education</a:t>
            </a:r>
            <a:endParaRPr lang="ru-RU" sz="4000" dirty="0">
              <a:latin typeface="+mj-lt"/>
            </a:endParaRPr>
          </a:p>
        </p:txBody>
      </p:sp>
      <p:pic>
        <p:nvPicPr>
          <p:cNvPr id="3074" name="Picture 2" descr="C:\Users\Наталья\Desktop\ЯНА\Новая папка\Yandex\2018-04-26-14-35-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24744"/>
            <a:ext cx="7341706" cy="48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07360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4624"/>
            <a:ext cx="8916592" cy="5004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45142" y="5653697"/>
            <a:ext cx="553517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 smtClean="0">
                <a:latin typeface="+mj-lt"/>
              </a:rPr>
              <a:t>Сотрудничество</a:t>
            </a:r>
            <a:endParaRPr lang="ru-RU" sz="60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41420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31840" y="5653697"/>
            <a:ext cx="289476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>
                <a:latin typeface="+mj-lt"/>
              </a:rPr>
              <a:t>Тренинг</a:t>
            </a:r>
            <a:endParaRPr lang="ru-RU" sz="6000" dirty="0">
              <a:latin typeface="+mj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16632"/>
            <a:ext cx="85689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+mj-lt"/>
              </a:rPr>
              <a:t>Тренинг</a:t>
            </a:r>
            <a:r>
              <a:rPr lang="ru-RU" sz="2000" dirty="0">
                <a:latin typeface="+mj-lt"/>
              </a:rPr>
              <a:t> </a:t>
            </a:r>
            <a:r>
              <a:rPr lang="ru-RU" sz="2000" dirty="0" smtClean="0">
                <a:latin typeface="+mj-lt"/>
              </a:rPr>
              <a:t> (</a:t>
            </a:r>
            <a:r>
              <a:rPr lang="ru-RU" sz="2000" dirty="0">
                <a:latin typeface="+mj-lt"/>
              </a:rPr>
              <a:t>англ. </a:t>
            </a:r>
            <a:r>
              <a:rPr lang="ru-RU" sz="2000" i="1" dirty="0" err="1">
                <a:latin typeface="+mj-lt"/>
              </a:rPr>
              <a:t>training</a:t>
            </a:r>
            <a:r>
              <a:rPr lang="ru-RU" sz="2000" dirty="0">
                <a:latin typeface="+mj-lt"/>
              </a:rPr>
              <a:t> от </a:t>
            </a:r>
            <a:r>
              <a:rPr lang="ru-RU" sz="2000" i="1" dirty="0" err="1">
                <a:latin typeface="+mj-lt"/>
              </a:rPr>
              <a:t>train</a:t>
            </a:r>
            <a:r>
              <a:rPr lang="ru-RU" sz="2000" dirty="0">
                <a:latin typeface="+mj-lt"/>
              </a:rPr>
              <a:t> — обучать, воспитывать) — метод активного обучения, направленный на развитие знаний, умений и навыков и социальных установок. Тренинг достаточно часто используется, если желаемый результат — это не только получение новой информации, но и применение полученных знаний на практике.</a:t>
            </a:r>
          </a:p>
        </p:txBody>
      </p:sp>
      <p:pic>
        <p:nvPicPr>
          <p:cNvPr id="4098" name="Picture 2" descr="C:\Users\Наталья\Desktop\ЯНА\Новая папка\Yandex\2018-04-26-13-46-4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93"/>
          <a:stretch/>
        </p:blipFill>
        <p:spPr bwMode="auto">
          <a:xfrm>
            <a:off x="1619672" y="1773256"/>
            <a:ext cx="6298575" cy="39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0736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5437673"/>
            <a:ext cx="726070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>
                <a:latin typeface="+mj-lt"/>
              </a:rPr>
              <a:t>Групповая дискуссия</a:t>
            </a:r>
          </a:p>
        </p:txBody>
      </p:sp>
      <p:pic>
        <p:nvPicPr>
          <p:cNvPr id="5122" name="Picture 2" descr="C:\Users\Наталья\Desktop\ЯНА\Новая папка\Yandex\2018-04-26-14-26-1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23" b="6872"/>
          <a:stretch/>
        </p:blipFill>
        <p:spPr bwMode="auto">
          <a:xfrm>
            <a:off x="179512" y="44624"/>
            <a:ext cx="8796639" cy="49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07360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24960" y="5373216"/>
            <a:ext cx="611539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>
                <a:latin typeface="+mj-lt"/>
              </a:rPr>
              <a:t>Мозговой штурм </a:t>
            </a:r>
          </a:p>
        </p:txBody>
      </p:sp>
      <p:pic>
        <p:nvPicPr>
          <p:cNvPr id="6147" name="Picture 3" descr="C:\Users\Наталья\Desktop\ЯНА\Новая папка\Yandex\2018-04-26-14-17-0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62" b="5018"/>
          <a:stretch/>
        </p:blipFill>
        <p:spPr bwMode="auto">
          <a:xfrm>
            <a:off x="467544" y="44624"/>
            <a:ext cx="8280920" cy="4942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07360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67744" y="5373216"/>
            <a:ext cx="485184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>
                <a:latin typeface="+mj-lt"/>
              </a:rPr>
              <a:t>Метод кейсов</a:t>
            </a:r>
          </a:p>
        </p:txBody>
      </p:sp>
      <p:pic>
        <p:nvPicPr>
          <p:cNvPr id="7170" name="Picture 2" descr="C:\Users\Наталья\Desktop\ЯНА\Новая папка\Yandex\2018-04-26-13-39-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5176"/>
            <a:ext cx="8829918" cy="49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07360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821363" y="5437673"/>
            <a:ext cx="613501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>
                <a:latin typeface="+mj-lt"/>
              </a:rPr>
              <a:t>Игровые методы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4624"/>
            <a:ext cx="85689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/>
              <a:t>Деловая игра</a:t>
            </a:r>
            <a:r>
              <a:rPr lang="ru-RU" dirty="0"/>
              <a:t> — имитация различных аспектов профессиональной деятельности, социального взаимодействия.</a:t>
            </a:r>
          </a:p>
          <a:p>
            <a:pPr algn="just"/>
            <a:r>
              <a:rPr lang="ru-RU" b="1" dirty="0"/>
              <a:t>Ролевая игра</a:t>
            </a:r>
            <a:r>
              <a:rPr lang="ru-RU" dirty="0"/>
              <a:t> — это исполнение участниками определенных ролей с целью решения или проработки определенной ситуации.</a:t>
            </a:r>
          </a:p>
          <a:p>
            <a:pPr algn="just"/>
            <a:r>
              <a:rPr lang="ru-RU" b="1" dirty="0"/>
              <a:t>Дидактические игры.</a:t>
            </a:r>
            <a:r>
              <a:rPr lang="ru-RU" i="1" dirty="0"/>
              <a:t> </a:t>
            </a:r>
            <a:r>
              <a:rPr lang="ru-RU" dirty="0"/>
              <a:t>Их основ­ными структурными элементами являются: моделируемый объект учебной деятельности; совместная деятельность участников игры; правила игры; принятие решения в изменяющихся условиях; эф­фективность применяемого решения. Технология игры — это тех­нология проблемного обучения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8194" name="Picture 2" descr="C:\Users\Наталья\Desktop\ЯНА\Новая папка\Yandex\2018-04-26-14-04-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475" y="2348880"/>
            <a:ext cx="4440005" cy="33300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2276872"/>
            <a:ext cx="40324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/>
              <a:t>Игры-разминки</a:t>
            </a:r>
            <a:r>
              <a:rPr lang="ru-RU" dirty="0"/>
              <a:t> — инструмент, используемый для управления групповой динамикой. Игры-разминки представляют собой расслабляющие и позволяющие снять напряжение, групповые задания.</a:t>
            </a:r>
          </a:p>
        </p:txBody>
      </p:sp>
    </p:spTree>
    <p:extLst>
      <p:ext uri="{BB962C8B-B14F-4D97-AF65-F5344CB8AC3E}">
        <p14:creationId xmlns:p14="http://schemas.microsoft.com/office/powerpoint/2010/main" val="17307360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Наталья\Desktop\ЯНА\Новая папка\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460" y="44624"/>
            <a:ext cx="8066996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07360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160"/>
          <a:stretch/>
        </p:blipFill>
        <p:spPr>
          <a:xfrm>
            <a:off x="107504" y="454699"/>
            <a:ext cx="8916168" cy="419843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381369" y="5445224"/>
            <a:ext cx="435087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 i="1" dirty="0" smtClean="0">
                <a:latin typeface="+mj-lt"/>
              </a:rPr>
              <a:t>«Поди сюда»</a:t>
            </a:r>
            <a:endParaRPr lang="ru-RU" sz="6000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192781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5373216"/>
            <a:ext cx="672171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>
                <a:latin typeface="+mj-lt"/>
              </a:rPr>
              <a:t>Проектные </a:t>
            </a:r>
            <a:r>
              <a:rPr lang="ru-RU" sz="6000" b="1" dirty="0" smtClean="0">
                <a:latin typeface="+mj-lt"/>
              </a:rPr>
              <a:t>методы</a:t>
            </a:r>
            <a:endParaRPr lang="ru-RU" sz="6000" b="1" dirty="0">
              <a:latin typeface="+mj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332656"/>
            <a:ext cx="874846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Первоначально его называли </a:t>
            </a:r>
            <a:r>
              <a:rPr lang="ru-RU" b="1" dirty="0"/>
              <a:t>методом проблем</a:t>
            </a:r>
            <a:r>
              <a:rPr lang="ru-RU" dirty="0"/>
              <a:t>, так как он всегда предполагает решение какой-то проблемы, предусматривающей, с одной стороны, использование разнообразных методов, с другой - интегрирование знаний, умений из различных областей науки и искусства.</a:t>
            </a:r>
          </a:p>
          <a:p>
            <a:pPr algn="just"/>
            <a:endParaRPr lang="ru-RU" sz="2400" b="1" dirty="0" smtClean="0"/>
          </a:p>
          <a:p>
            <a:pPr algn="just"/>
            <a:endParaRPr lang="ru-RU" sz="2400" b="1" dirty="0" smtClean="0"/>
          </a:p>
          <a:p>
            <a:pPr algn="just"/>
            <a:r>
              <a:rPr lang="ru-RU" b="1" dirty="0" smtClean="0"/>
              <a:t>Работа </a:t>
            </a:r>
            <a:r>
              <a:rPr lang="ru-RU" b="1" dirty="0"/>
              <a:t>по методу проектов предполагает</a:t>
            </a:r>
            <a:r>
              <a:rPr lang="ru-RU" b="1" dirty="0" smtClean="0"/>
              <a:t>:</a:t>
            </a:r>
          </a:p>
          <a:p>
            <a:pPr algn="just"/>
            <a:endParaRPr lang="ru-RU" b="1" dirty="0"/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/>
              <a:t>наличие и осознание какой-то </a:t>
            </a:r>
            <a:r>
              <a:rPr lang="ru-RU" dirty="0" smtClean="0"/>
              <a:t>проблемы;</a:t>
            </a:r>
            <a:endParaRPr lang="ru-RU" dirty="0"/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/>
              <a:t>процесс ее раскрытия, </a:t>
            </a:r>
            <a:r>
              <a:rPr lang="ru-RU" dirty="0" smtClean="0"/>
              <a:t>решения;</a:t>
            </a:r>
            <a:endParaRPr lang="ru-RU" dirty="0"/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/>
              <a:t>чёткое планирование </a:t>
            </a:r>
            <a:r>
              <a:rPr lang="ru-RU" dirty="0" smtClean="0"/>
              <a:t>действий;</a:t>
            </a:r>
            <a:endParaRPr lang="ru-RU" dirty="0"/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/>
              <a:t>наличие замысла или гипотезы решения этой </a:t>
            </a:r>
            <a:r>
              <a:rPr lang="ru-RU" dirty="0" smtClean="0"/>
              <a:t>проблемы;</a:t>
            </a:r>
            <a:endParaRPr lang="ru-RU" dirty="0"/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/>
              <a:t>чёткое распределение (если имеется в виду групповая работа) ролей, т.е. заданий для каждого участника при условии тесного </a:t>
            </a:r>
            <a:r>
              <a:rPr lang="ru-RU" dirty="0" smtClean="0"/>
              <a:t>взаимодействия;</a:t>
            </a:r>
            <a:endParaRPr lang="ru-RU" dirty="0"/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/>
              <a:t>подробное структурирование содержательной части проекта с указанием поэтапных результатов и сроков представления результатов "общественности</a:t>
            </a:r>
            <a:r>
              <a:rPr lang="ru-RU" dirty="0" smtClean="0"/>
              <a:t>".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7020" y="1268760"/>
            <a:ext cx="3623452" cy="223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971502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7504" y="44624"/>
            <a:ext cx="878497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Этапы</a:t>
            </a:r>
          </a:p>
          <a:p>
            <a:pPr algn="ctr"/>
            <a:endParaRPr lang="ru-RU" sz="2000" b="1" dirty="0"/>
          </a:p>
          <a:p>
            <a:pPr marL="342900" indent="-342900" algn="just">
              <a:buFont typeface="Wingdings" pitchFamily="2" charset="2"/>
              <a:buChar char="q"/>
            </a:pPr>
            <a:r>
              <a:rPr lang="ru-RU" dirty="0" smtClean="0"/>
              <a:t>определение </a:t>
            </a:r>
            <a:r>
              <a:rPr lang="ru-RU" dirty="0"/>
              <a:t>проблемы и вытекающих из неё задач исследования</a:t>
            </a:r>
            <a:r>
              <a:rPr lang="ru-RU" dirty="0" smtClean="0"/>
              <a:t>;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5373216"/>
            <a:ext cx="672171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>
                <a:latin typeface="+mj-lt"/>
              </a:rPr>
              <a:t>Проектные </a:t>
            </a:r>
            <a:r>
              <a:rPr lang="ru-RU" sz="6000" b="1" dirty="0" smtClean="0">
                <a:latin typeface="+mj-lt"/>
              </a:rPr>
              <a:t>методы</a:t>
            </a:r>
            <a:endParaRPr lang="ru-RU" sz="6000" b="1" dirty="0">
              <a:latin typeface="+mj-lt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5709" y="1777331"/>
            <a:ext cx="4902795" cy="32358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107504" y="1157184"/>
            <a:ext cx="4098205" cy="3855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14000"/>
              </a:lnSpc>
              <a:buFont typeface="Wingdings" pitchFamily="2" charset="2"/>
              <a:buChar char="q"/>
            </a:pPr>
            <a:r>
              <a:rPr lang="ru-RU" dirty="0"/>
              <a:t>выдвижение гипотезы их решения;</a:t>
            </a:r>
          </a:p>
          <a:p>
            <a:pPr marL="342900" indent="-342900" algn="just">
              <a:lnSpc>
                <a:spcPct val="114000"/>
              </a:lnSpc>
              <a:buFont typeface="Wingdings" pitchFamily="2" charset="2"/>
              <a:buChar char="q"/>
            </a:pPr>
            <a:r>
              <a:rPr lang="ru-RU" dirty="0"/>
              <a:t>обсуждение методов исследования;</a:t>
            </a:r>
          </a:p>
          <a:p>
            <a:pPr marL="342900" indent="-342900" algn="just">
              <a:lnSpc>
                <a:spcPct val="114000"/>
              </a:lnSpc>
              <a:buFont typeface="Wingdings" pitchFamily="2" charset="2"/>
              <a:buChar char="q"/>
            </a:pPr>
            <a:r>
              <a:rPr lang="ru-RU" dirty="0"/>
              <a:t>проведение сбора данных;</a:t>
            </a:r>
          </a:p>
          <a:p>
            <a:pPr marL="342900" indent="-342900" algn="just">
              <a:lnSpc>
                <a:spcPct val="114000"/>
              </a:lnSpc>
              <a:buFont typeface="Wingdings" pitchFamily="2" charset="2"/>
              <a:buChar char="q"/>
            </a:pPr>
            <a:r>
              <a:rPr lang="ru-RU" dirty="0"/>
              <a:t>анализ полученных данных;</a:t>
            </a:r>
          </a:p>
          <a:p>
            <a:pPr marL="342900" indent="-342900" algn="just">
              <a:lnSpc>
                <a:spcPct val="114000"/>
              </a:lnSpc>
              <a:buFont typeface="Wingdings" pitchFamily="2" charset="2"/>
              <a:buChar char="q"/>
            </a:pPr>
            <a:r>
              <a:rPr lang="ru-RU" dirty="0"/>
              <a:t>оформление конечных результатов;</a:t>
            </a:r>
          </a:p>
          <a:p>
            <a:pPr marL="342900" indent="-342900" algn="just">
              <a:lnSpc>
                <a:spcPct val="114000"/>
              </a:lnSpc>
              <a:buFont typeface="Wingdings" pitchFamily="2" charset="2"/>
              <a:buChar char="q"/>
            </a:pPr>
            <a:r>
              <a:rPr lang="ru-RU" dirty="0"/>
              <a:t>подведение итогов, корректировка, выводы (использование в ходе совместного исследования метода "мозгового штурма", "круглого стола", статистических методов, творческих отчетов, просмотров и пр.).</a:t>
            </a:r>
          </a:p>
        </p:txBody>
      </p:sp>
    </p:spTree>
    <p:extLst>
      <p:ext uri="{BB962C8B-B14F-4D97-AF65-F5344CB8AC3E}">
        <p14:creationId xmlns:p14="http://schemas.microsoft.com/office/powerpoint/2010/main" val="10397784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23516" y="4946392"/>
            <a:ext cx="8076699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 dirty="0">
                <a:latin typeface="+mj-lt"/>
              </a:rPr>
              <a:t>М</a:t>
            </a:r>
            <a:r>
              <a:rPr lang="ru-RU" sz="6000" b="1" dirty="0" smtClean="0">
                <a:latin typeface="+mj-lt"/>
              </a:rPr>
              <a:t>одульно-рейтинговые</a:t>
            </a:r>
          </a:p>
          <a:p>
            <a:pPr algn="ctr"/>
            <a:r>
              <a:rPr lang="ru-RU" sz="6000" b="1" dirty="0" smtClean="0">
                <a:latin typeface="+mj-lt"/>
              </a:rPr>
              <a:t>системы</a:t>
            </a:r>
            <a:endParaRPr lang="ru-RU" sz="6000" b="1" dirty="0">
              <a:latin typeface="+mj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88640"/>
            <a:ext cx="8856984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/>
              <a:t>Модульное обучение</a:t>
            </a:r>
            <a:r>
              <a:rPr lang="ru-RU" sz="2000" dirty="0"/>
              <a:t> — способ организации учебного процесса на основе </a:t>
            </a:r>
            <a:r>
              <a:rPr lang="ru-RU" sz="2000" dirty="0" err="1"/>
              <a:t>блочно</a:t>
            </a:r>
            <a:r>
              <a:rPr lang="ru-RU" sz="2000" dirty="0"/>
              <a:t>-модульного представления учебной информации. </a:t>
            </a:r>
          </a:p>
          <a:p>
            <a:pPr algn="just"/>
            <a:endParaRPr lang="ru-RU" sz="900" b="1" dirty="0" smtClean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547" y="1161096"/>
            <a:ext cx="4700941" cy="313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79512" y="1052736"/>
            <a:ext cx="403244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/>
              <a:t>Модуль </a:t>
            </a:r>
            <a:r>
              <a:rPr lang="ru-RU" sz="2000" dirty="0"/>
              <a:t>— целостный набор подлежащих освоению умений, знаний, отношений и опыта (компетенций), описанных в форме требований, которым должен соответствовать обучающийся по завершении модуля, и представляющий составную часть более общей функции. Каждый модуль оценивается и обычно сертифицируется.</a:t>
            </a:r>
          </a:p>
        </p:txBody>
      </p:sp>
    </p:spTree>
    <p:extLst>
      <p:ext uri="{BB962C8B-B14F-4D97-AF65-F5344CB8AC3E}">
        <p14:creationId xmlns:p14="http://schemas.microsoft.com/office/powerpoint/2010/main" val="23077943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3" r="1545"/>
          <a:stretch/>
        </p:blipFill>
        <p:spPr>
          <a:xfrm>
            <a:off x="-108520" y="-27384"/>
            <a:ext cx="9317209" cy="69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7943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8" r="876" b="3486"/>
          <a:stretch/>
        </p:blipFill>
        <p:spPr>
          <a:xfrm>
            <a:off x="-36512" y="0"/>
            <a:ext cx="9180512" cy="68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79433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118</TotalTime>
  <Words>425</Words>
  <Application>Microsoft Office PowerPoint</Application>
  <PresentationFormat>Экран (4:3)</PresentationFormat>
  <Paragraphs>47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Углы</vt:lpstr>
      <vt:lpstr>НОВЫЕ ФОРМЫ И МЕТОДЫ ОБУЧЕНИЯ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Новые формы и методы в практическом обучении</dc:title>
  <dc:creator>Наталья</dc:creator>
  <cp:lastModifiedBy>Наталья</cp:lastModifiedBy>
  <cp:revision>19</cp:revision>
  <dcterms:created xsi:type="dcterms:W3CDTF">2018-04-26T10:02:08Z</dcterms:created>
  <dcterms:modified xsi:type="dcterms:W3CDTF">2020-10-19T06:41:26Z</dcterms:modified>
</cp:coreProperties>
</file>